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95" r:id="rId2"/>
    <p:sldId id="296" r:id="rId3"/>
    <p:sldId id="297" r:id="rId4"/>
    <p:sldId id="298" r:id="rId5"/>
    <p:sldId id="299" r:id="rId6"/>
    <p:sldId id="300"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a McRae" initials="JM" lastIdx="12" clrIdx="0"/>
  <p:cmAuthor id="1" name="Apple Users"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snapToObjects="1">
      <p:cViewPr varScale="1">
        <p:scale>
          <a:sx n="70" d="100"/>
          <a:sy n="70" d="100"/>
        </p:scale>
        <p:origin x="-196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10-16T13:11:45.889" idx="7">
    <p:pos x="2389" y="3090"/>
    <p:text>Consider changing to " and Eastern heaing arts". Nicole commented about changing all refernces of Chinese to Eastern. Just want to offer consistency.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4-10-16T13:18:34.835" idx="8">
    <p:pos x="4629" y="997"/>
    <p:text>I REALLY like the revisions to the last paragraph. It does give a more feminie feel to the list of activities. Not judging your creative direction..but.."to float" sounds weird to me.  Maybe add "to jog"..</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7C0F93-8883-874D-A234-8D1F95D3DFD7}" type="datetimeFigureOut">
              <a:rPr lang="en-US" smtClean="0"/>
              <a:t>4/24/15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7B7B86-E764-E747-B3AC-821CB05FA72D}" type="slidenum">
              <a:rPr lang="en-US" smtClean="0"/>
              <a:t>‹#›</a:t>
            </a:fld>
            <a:endParaRPr lang="en-US"/>
          </a:p>
        </p:txBody>
      </p:sp>
    </p:spTree>
    <p:extLst>
      <p:ext uri="{BB962C8B-B14F-4D97-AF65-F5344CB8AC3E}">
        <p14:creationId xmlns:p14="http://schemas.microsoft.com/office/powerpoint/2010/main" val="276722364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Shape 60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605" name="Shape 6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9019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7B7B86-E764-E747-B3AC-821CB05FA72D}" type="slidenum">
              <a:rPr lang="en-US" smtClean="0"/>
              <a:t>6</a:t>
            </a:fld>
            <a:endParaRPr lang="en-US"/>
          </a:p>
        </p:txBody>
      </p:sp>
    </p:spTree>
    <p:extLst>
      <p:ext uri="{BB962C8B-B14F-4D97-AF65-F5344CB8AC3E}">
        <p14:creationId xmlns:p14="http://schemas.microsoft.com/office/powerpoint/2010/main" val="3279246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8A203E-3491-C54C-90A8-7780A0421193}"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224622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8A203E-3491-C54C-90A8-7780A0421193}"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274185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8A203E-3491-C54C-90A8-7780A0421193}"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6938934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187"/>
        <p:cNvGrpSpPr/>
        <p:nvPr/>
      </p:nvGrpSpPr>
      <p:grpSpPr>
        <a:xfrm>
          <a:off x="0" y="0"/>
          <a:ext cx="0" cy="0"/>
          <a:chOff x="0" y="0"/>
          <a:chExt cx="0" cy="0"/>
        </a:xfrm>
      </p:grpSpPr>
      <p:sp>
        <p:nvSpPr>
          <p:cNvPr id="188" name="Shape 188"/>
          <p:cNvSpPr/>
          <p:nvPr/>
        </p:nvSpPr>
        <p:spPr>
          <a:xfrm>
            <a:off x="0" y="2"/>
            <a:ext cx="9144000" cy="6857999"/>
          </a:xfrm>
          <a:prstGeom prst="rect">
            <a:avLst/>
          </a:prstGeom>
          <a:solidFill>
            <a:srgbClr val="C53B00"/>
          </a:solidFill>
          <a:ln>
            <a:noFill/>
          </a:ln>
        </p:spPr>
        <p:txBody>
          <a:bodyPr lIns="91425" tIns="45700" rIns="91425" bIns="45700" anchor="ctr" anchorCtr="0">
            <a:noAutofit/>
          </a:bodyPr>
          <a:lstStyle/>
          <a:p>
            <a:endParaRPr/>
          </a:p>
        </p:txBody>
      </p:sp>
      <p:sp>
        <p:nvSpPr>
          <p:cNvPr id="189" name="Shape 189"/>
          <p:cNvSpPr txBox="1">
            <a:spLocks noGrp="1"/>
          </p:cNvSpPr>
          <p:nvPr>
            <p:ph type="title"/>
          </p:nvPr>
        </p:nvSpPr>
        <p:spPr>
          <a:xfrm>
            <a:off x="0" y="2785077"/>
            <a:ext cx="8074024" cy="990599"/>
          </a:xfrm>
          <a:prstGeom prst="rect">
            <a:avLst/>
          </a:prstGeom>
          <a:noFill/>
          <a:ln>
            <a:noFill/>
          </a:ln>
        </p:spPr>
        <p:txBody>
          <a:bodyPr lIns="91425" tIns="91425" rIns="91425" bIns="91425" anchor="b" anchorCtr="0"/>
          <a:lstStyle>
            <a:lvl1pPr rtl="0">
              <a:defRPr>
                <a:solidFill>
                  <a:schemeClr val="dk2"/>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Tree>
    <p:extLst>
      <p:ext uri="{BB962C8B-B14F-4D97-AF65-F5344CB8AC3E}">
        <p14:creationId xmlns:p14="http://schemas.microsoft.com/office/powerpoint/2010/main" val="4163596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NO BULLETS">
  <p:cSld name="Title and Content NO BULLETS">
    <p:spTree>
      <p:nvGrpSpPr>
        <p:cNvPr id="1" name="Shape 99"/>
        <p:cNvGrpSpPr/>
        <p:nvPr/>
      </p:nvGrpSpPr>
      <p:grpSpPr>
        <a:xfrm>
          <a:off x="0" y="0"/>
          <a:ext cx="0" cy="0"/>
          <a:chOff x="0" y="0"/>
          <a:chExt cx="0" cy="0"/>
        </a:xfrm>
      </p:grpSpPr>
      <p:sp>
        <p:nvSpPr>
          <p:cNvPr id="100" name="Shape 100"/>
          <p:cNvSpPr/>
          <p:nvPr/>
        </p:nvSpPr>
        <p:spPr>
          <a:xfrm>
            <a:off x="2" y="5726431"/>
            <a:ext cx="366713" cy="659131"/>
          </a:xfrm>
          <a:prstGeom prst="rect">
            <a:avLst/>
          </a:prstGeom>
          <a:solidFill>
            <a:srgbClr val="68655D"/>
          </a:solidFill>
          <a:ln>
            <a:noFill/>
          </a:ln>
        </p:spPr>
        <p:txBody>
          <a:bodyPr lIns="0" tIns="0" rIns="0" bIns="0" anchor="t" anchorCtr="0">
            <a:noAutofit/>
          </a:bodyPr>
          <a:lstStyle/>
          <a:p>
            <a:endParaRPr/>
          </a:p>
        </p:txBody>
      </p:sp>
      <p:sp>
        <p:nvSpPr>
          <p:cNvPr id="101" name="Shape 101"/>
          <p:cNvSpPr/>
          <p:nvPr/>
        </p:nvSpPr>
        <p:spPr>
          <a:xfrm>
            <a:off x="0" y="5726431"/>
            <a:ext cx="298450" cy="659131"/>
          </a:xfrm>
          <a:prstGeom prst="rect">
            <a:avLst/>
          </a:prstGeom>
          <a:solidFill>
            <a:srgbClr val="CF9D46"/>
          </a:solidFill>
          <a:ln>
            <a:noFill/>
          </a:ln>
        </p:spPr>
        <p:txBody>
          <a:bodyPr lIns="0" tIns="0" rIns="0" bIns="0" anchor="t" anchorCtr="0">
            <a:noAutofit/>
          </a:bodyPr>
          <a:lstStyle/>
          <a:p>
            <a:endParaRPr/>
          </a:p>
        </p:txBody>
      </p:sp>
      <p:sp>
        <p:nvSpPr>
          <p:cNvPr id="102" name="Shape 102"/>
          <p:cNvSpPr/>
          <p:nvPr/>
        </p:nvSpPr>
        <p:spPr>
          <a:xfrm>
            <a:off x="2" y="5726431"/>
            <a:ext cx="204787" cy="659131"/>
          </a:xfrm>
          <a:prstGeom prst="rect">
            <a:avLst/>
          </a:prstGeom>
          <a:solidFill>
            <a:srgbClr val="9F101F"/>
          </a:solidFill>
          <a:ln>
            <a:noFill/>
          </a:ln>
        </p:spPr>
        <p:txBody>
          <a:bodyPr lIns="0" tIns="0" rIns="0" bIns="0" anchor="t" anchorCtr="0">
            <a:noAutofit/>
          </a:bodyPr>
          <a:lstStyle/>
          <a:p>
            <a:endParaRPr/>
          </a:p>
        </p:txBody>
      </p:sp>
      <p:grpSp>
        <p:nvGrpSpPr>
          <p:cNvPr id="103" name="Shape 103"/>
          <p:cNvGrpSpPr/>
          <p:nvPr/>
        </p:nvGrpSpPr>
        <p:grpSpPr>
          <a:xfrm>
            <a:off x="2" y="5726431"/>
            <a:ext cx="373063" cy="670559"/>
            <a:chOff x="0" y="3959646"/>
            <a:chExt cx="373465" cy="1371600"/>
          </a:xfrm>
        </p:grpSpPr>
        <p:sp>
          <p:nvSpPr>
            <p:cNvPr id="104" name="Shape 104"/>
            <p:cNvSpPr/>
            <p:nvPr/>
          </p:nvSpPr>
          <p:spPr>
            <a:xfrm>
              <a:off x="6356" y="3959646"/>
              <a:ext cx="367108" cy="1371600"/>
            </a:xfrm>
            <a:prstGeom prst="rect">
              <a:avLst/>
            </a:prstGeom>
            <a:solidFill>
              <a:srgbClr val="68655D"/>
            </a:solidFill>
            <a:ln>
              <a:noFill/>
            </a:ln>
          </p:spPr>
          <p:txBody>
            <a:bodyPr lIns="0" tIns="0" rIns="0" bIns="0" anchor="t" anchorCtr="0">
              <a:noAutofit/>
            </a:bodyPr>
            <a:lstStyle/>
            <a:p>
              <a:endParaRPr/>
            </a:p>
          </p:txBody>
        </p:sp>
        <p:sp>
          <p:nvSpPr>
            <p:cNvPr id="105" name="Shape 105"/>
            <p:cNvSpPr/>
            <p:nvPr/>
          </p:nvSpPr>
          <p:spPr>
            <a:xfrm>
              <a:off x="38141" y="3959646"/>
              <a:ext cx="298771" cy="1371600"/>
            </a:xfrm>
            <a:prstGeom prst="rect">
              <a:avLst/>
            </a:prstGeom>
            <a:solidFill>
              <a:srgbClr val="CF9D46"/>
            </a:solidFill>
            <a:ln>
              <a:noFill/>
            </a:ln>
          </p:spPr>
          <p:txBody>
            <a:bodyPr lIns="0" tIns="0" rIns="0" bIns="0" anchor="t" anchorCtr="0">
              <a:noAutofit/>
            </a:bodyPr>
            <a:lstStyle/>
            <a:p>
              <a:endParaRPr/>
            </a:p>
          </p:txBody>
        </p:sp>
        <p:sp>
          <p:nvSpPr>
            <p:cNvPr id="106" name="Shape 106"/>
            <p:cNvSpPr/>
            <p:nvPr/>
          </p:nvSpPr>
          <p:spPr>
            <a:xfrm>
              <a:off x="0" y="3959646"/>
              <a:ext cx="294003" cy="1371600"/>
            </a:xfrm>
            <a:prstGeom prst="rect">
              <a:avLst/>
            </a:prstGeom>
            <a:solidFill>
              <a:srgbClr val="9F101F"/>
            </a:solidFill>
            <a:ln>
              <a:noFill/>
            </a:ln>
          </p:spPr>
          <p:txBody>
            <a:bodyPr lIns="0" tIns="0" rIns="0" bIns="0" anchor="t" anchorCtr="0">
              <a:noAutofit/>
            </a:bodyPr>
            <a:lstStyle/>
            <a:p>
              <a:endParaRPr/>
            </a:p>
          </p:txBody>
        </p:sp>
      </p:grpSp>
      <p:grpSp>
        <p:nvGrpSpPr>
          <p:cNvPr id="107" name="Shape 107"/>
          <p:cNvGrpSpPr/>
          <p:nvPr/>
        </p:nvGrpSpPr>
        <p:grpSpPr>
          <a:xfrm>
            <a:off x="8167687" y="5726431"/>
            <a:ext cx="977900" cy="670559"/>
            <a:chOff x="8186315" y="3959646"/>
            <a:chExt cx="978372" cy="1371599"/>
          </a:xfrm>
        </p:grpSpPr>
        <p:sp>
          <p:nvSpPr>
            <p:cNvPr id="108" name="Shape 108"/>
            <p:cNvSpPr/>
            <p:nvPr/>
          </p:nvSpPr>
          <p:spPr>
            <a:xfrm>
              <a:off x="8186315" y="3959646"/>
              <a:ext cx="873546" cy="1371599"/>
            </a:xfrm>
            <a:prstGeom prst="rect">
              <a:avLst/>
            </a:prstGeom>
            <a:solidFill>
              <a:schemeClr val="accent2"/>
            </a:solidFill>
            <a:ln>
              <a:noFill/>
            </a:ln>
          </p:spPr>
          <p:txBody>
            <a:bodyPr lIns="0" tIns="0" rIns="0" bIns="0" anchor="t" anchorCtr="0">
              <a:noAutofit/>
            </a:bodyPr>
            <a:lstStyle/>
            <a:p>
              <a:endParaRPr/>
            </a:p>
          </p:txBody>
        </p:sp>
        <p:sp>
          <p:nvSpPr>
            <p:cNvPr id="109" name="Shape 109"/>
            <p:cNvSpPr/>
            <p:nvPr/>
          </p:nvSpPr>
          <p:spPr>
            <a:xfrm>
              <a:off x="8256200" y="3959646"/>
              <a:ext cx="873546" cy="1371599"/>
            </a:xfrm>
            <a:prstGeom prst="rect">
              <a:avLst/>
            </a:prstGeom>
            <a:solidFill>
              <a:srgbClr val="CF9D46"/>
            </a:solidFill>
            <a:ln>
              <a:noFill/>
            </a:ln>
          </p:spPr>
          <p:txBody>
            <a:bodyPr lIns="0" tIns="0" rIns="0" bIns="0" anchor="t" anchorCtr="0">
              <a:noAutofit/>
            </a:bodyPr>
            <a:lstStyle/>
            <a:p>
              <a:endParaRPr/>
            </a:p>
          </p:txBody>
        </p:sp>
        <p:sp>
          <p:nvSpPr>
            <p:cNvPr id="110" name="Shape 110"/>
            <p:cNvSpPr/>
            <p:nvPr/>
          </p:nvSpPr>
          <p:spPr>
            <a:xfrm>
              <a:off x="8291142" y="3959646"/>
              <a:ext cx="873546" cy="1371599"/>
            </a:xfrm>
            <a:prstGeom prst="rect">
              <a:avLst/>
            </a:prstGeom>
            <a:solidFill>
              <a:srgbClr val="9F101F"/>
            </a:solidFill>
            <a:ln>
              <a:noFill/>
            </a:ln>
          </p:spPr>
          <p:txBody>
            <a:bodyPr lIns="0" tIns="0" rIns="0" bIns="0" anchor="t" anchorCtr="0">
              <a:noAutofit/>
            </a:bodyPr>
            <a:lstStyle/>
            <a:p>
              <a:endParaRPr/>
            </a:p>
          </p:txBody>
        </p:sp>
      </p:grpSp>
      <p:sp>
        <p:nvSpPr>
          <p:cNvPr id="111" name="Shape 111"/>
          <p:cNvSpPr txBox="1"/>
          <p:nvPr/>
        </p:nvSpPr>
        <p:spPr>
          <a:xfrm>
            <a:off x="8270877" y="6396991"/>
            <a:ext cx="492125" cy="32956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a:t> </a:t>
            </a:r>
          </a:p>
        </p:txBody>
      </p:sp>
      <p:sp>
        <p:nvSpPr>
          <p:cNvPr id="112" name="Shape 112"/>
          <p:cNvSpPr txBox="1">
            <a:spLocks noGrp="1"/>
          </p:cNvSpPr>
          <p:nvPr>
            <p:ph type="title"/>
          </p:nvPr>
        </p:nvSpPr>
        <p:spPr>
          <a:xfrm>
            <a:off x="298450" y="228602"/>
            <a:ext cx="8074024" cy="990599"/>
          </a:xfrm>
          <a:prstGeom prst="rect">
            <a:avLst/>
          </a:prstGeom>
          <a:noFill/>
          <a:ln>
            <a:noFill/>
          </a:ln>
        </p:spPr>
        <p:txBody>
          <a:bodyPr lIns="91425" tIns="91425" rIns="91425" bIns="91425" anchor="b" anchorCtr="0"/>
          <a:lstStyle>
            <a:lvl1pPr algn="l" rtl="0">
              <a:spcBef>
                <a:spcPts val="0"/>
              </a:spcBef>
              <a:spcAft>
                <a:spcPts val="0"/>
              </a:spcAft>
              <a:defRPr sz="2200" b="1" cap="small">
                <a:solidFill>
                  <a:srgbClr val="9F101F"/>
                </a:solidFill>
                <a:latin typeface="Arial"/>
                <a:ea typeface="Arial"/>
                <a:cs typeface="Arial"/>
                <a:sym typeface="Arial"/>
              </a:defRPr>
            </a:lvl1pPr>
            <a:lvl2pPr algn="l" rtl="0">
              <a:spcBef>
                <a:spcPts val="0"/>
              </a:spcBef>
              <a:spcAft>
                <a:spcPts val="0"/>
              </a:spcAft>
              <a:defRPr sz="2200" b="1">
                <a:solidFill>
                  <a:srgbClr val="9F101F"/>
                </a:solidFill>
                <a:latin typeface="Arial"/>
                <a:ea typeface="Arial"/>
                <a:cs typeface="Arial"/>
                <a:sym typeface="Arial"/>
              </a:defRPr>
            </a:lvl2pPr>
            <a:lvl3pPr algn="l" rtl="0">
              <a:spcBef>
                <a:spcPts val="0"/>
              </a:spcBef>
              <a:spcAft>
                <a:spcPts val="0"/>
              </a:spcAft>
              <a:defRPr sz="2200" b="1">
                <a:solidFill>
                  <a:srgbClr val="9F101F"/>
                </a:solidFill>
                <a:latin typeface="Arial"/>
                <a:ea typeface="Arial"/>
                <a:cs typeface="Arial"/>
                <a:sym typeface="Arial"/>
              </a:defRPr>
            </a:lvl3pPr>
            <a:lvl4pPr algn="l" rtl="0">
              <a:spcBef>
                <a:spcPts val="0"/>
              </a:spcBef>
              <a:spcAft>
                <a:spcPts val="0"/>
              </a:spcAft>
              <a:defRPr sz="2200" b="1">
                <a:solidFill>
                  <a:srgbClr val="9F101F"/>
                </a:solidFill>
                <a:latin typeface="Arial"/>
                <a:ea typeface="Arial"/>
                <a:cs typeface="Arial"/>
                <a:sym typeface="Arial"/>
              </a:defRPr>
            </a:lvl4pPr>
            <a:lvl5pPr algn="l" rtl="0">
              <a:spcBef>
                <a:spcPts val="0"/>
              </a:spcBef>
              <a:spcAft>
                <a:spcPts val="0"/>
              </a:spcAft>
              <a:defRPr sz="2200" b="1">
                <a:solidFill>
                  <a:srgbClr val="9F101F"/>
                </a:solidFill>
                <a:latin typeface="Arial"/>
                <a:ea typeface="Arial"/>
                <a:cs typeface="Arial"/>
                <a:sym typeface="Arial"/>
              </a:defRPr>
            </a:lvl5pPr>
            <a:lvl6pPr marL="457200" algn="l" rtl="0">
              <a:spcBef>
                <a:spcPts val="0"/>
              </a:spcBef>
              <a:spcAft>
                <a:spcPts val="0"/>
              </a:spcAft>
              <a:defRPr sz="2200" b="1">
                <a:solidFill>
                  <a:srgbClr val="9F101F"/>
                </a:solidFill>
                <a:latin typeface="Arial"/>
                <a:ea typeface="Arial"/>
                <a:cs typeface="Arial"/>
                <a:sym typeface="Arial"/>
              </a:defRPr>
            </a:lvl6pPr>
            <a:lvl7pPr marL="914400" algn="l" rtl="0">
              <a:spcBef>
                <a:spcPts val="0"/>
              </a:spcBef>
              <a:spcAft>
                <a:spcPts val="0"/>
              </a:spcAft>
              <a:defRPr sz="2200" b="1">
                <a:solidFill>
                  <a:srgbClr val="9F101F"/>
                </a:solidFill>
                <a:latin typeface="Arial"/>
                <a:ea typeface="Arial"/>
                <a:cs typeface="Arial"/>
                <a:sym typeface="Arial"/>
              </a:defRPr>
            </a:lvl7pPr>
            <a:lvl8pPr marL="1371600" algn="l" rtl="0">
              <a:spcBef>
                <a:spcPts val="0"/>
              </a:spcBef>
              <a:spcAft>
                <a:spcPts val="0"/>
              </a:spcAft>
              <a:defRPr sz="2200" b="1">
                <a:solidFill>
                  <a:srgbClr val="9F101F"/>
                </a:solidFill>
                <a:latin typeface="Arial"/>
                <a:ea typeface="Arial"/>
                <a:cs typeface="Arial"/>
                <a:sym typeface="Arial"/>
              </a:defRPr>
            </a:lvl8pPr>
            <a:lvl9pPr marL="1828800" algn="l" rtl="0">
              <a:spcBef>
                <a:spcPts val="0"/>
              </a:spcBef>
              <a:spcAft>
                <a:spcPts val="0"/>
              </a:spcAft>
              <a:defRPr sz="2200" b="1">
                <a:solidFill>
                  <a:srgbClr val="9F101F"/>
                </a:solidFill>
                <a:latin typeface="Arial"/>
                <a:ea typeface="Arial"/>
                <a:cs typeface="Arial"/>
                <a:sym typeface="Arial"/>
              </a:defRPr>
            </a:lvl9pPr>
          </a:lstStyle>
          <a:p>
            <a:endParaRPr/>
          </a:p>
        </p:txBody>
      </p:sp>
      <p:sp>
        <p:nvSpPr>
          <p:cNvPr id="113" name="Shape 113"/>
          <p:cNvSpPr txBox="1">
            <a:spLocks noGrp="1"/>
          </p:cNvSpPr>
          <p:nvPr>
            <p:ph type="body" idx="1"/>
          </p:nvPr>
        </p:nvSpPr>
        <p:spPr>
          <a:xfrm>
            <a:off x="298718" y="1219200"/>
            <a:ext cx="8074424" cy="3509107"/>
          </a:xfrm>
          <a:prstGeom prst="rect">
            <a:avLst/>
          </a:prstGeom>
          <a:noFill/>
          <a:ln>
            <a:noFill/>
          </a:ln>
        </p:spPr>
        <p:txBody>
          <a:bodyPr lIns="91425" tIns="91425" rIns="91425" bIns="91425" anchor="t" anchorCtr="0"/>
          <a:lstStyle>
            <a:lvl1pPr marL="0" indent="0" rtl="0">
              <a:spcBef>
                <a:spcPts val="1000"/>
              </a:spcBef>
              <a:buFont typeface="Garamond"/>
              <a:buNone/>
              <a:defRPr sz="1800">
                <a:latin typeface="Garamond"/>
                <a:ea typeface="Garamond"/>
                <a:cs typeface="Garamond"/>
                <a:sym typeface="Garamond"/>
              </a:defRPr>
            </a:lvl1pPr>
            <a:lvl2pPr rtl="0">
              <a:buFont typeface="Arial"/>
              <a:buNone/>
              <a:defRPr sz="1200"/>
            </a:lvl2pPr>
            <a:lvl3pPr rtl="0">
              <a:buFont typeface="Arial"/>
              <a:buNone/>
              <a:defRPr sz="1000"/>
            </a:lvl3pPr>
            <a:lvl4pPr rtl="0">
              <a:buFont typeface="Arial"/>
              <a:buNone/>
              <a:defRPr sz="900"/>
            </a:lvl4pPr>
            <a:lvl5pPr rtl="0">
              <a:buFont typeface="Arial"/>
              <a:buNone/>
              <a:defRPr sz="900"/>
            </a:lvl5pPr>
            <a:lvl6pPr rtl="0">
              <a:defRPr/>
            </a:lvl6pPr>
            <a:lvl7pPr rtl="0">
              <a:defRPr/>
            </a:lvl7pPr>
            <a:lvl8pPr rtl="0">
              <a:defRPr/>
            </a:lvl8pPr>
            <a:lvl9pPr rtl="0">
              <a:defRPr/>
            </a:lvl9pPr>
          </a:lstStyle>
          <a:p>
            <a:endParaRPr/>
          </a:p>
        </p:txBody>
      </p:sp>
      <p:sp>
        <p:nvSpPr>
          <p:cNvPr id="114" name="Shape 114"/>
          <p:cNvSpPr txBox="1">
            <a:spLocks noGrp="1"/>
          </p:cNvSpPr>
          <p:nvPr>
            <p:ph type="ftr" idx="11"/>
          </p:nvPr>
        </p:nvSpPr>
        <p:spPr>
          <a:xfrm>
            <a:off x="355600" y="6296026"/>
            <a:ext cx="4852988" cy="365759"/>
          </a:xfrm>
          <a:prstGeom prst="rect">
            <a:avLst/>
          </a:prstGeom>
          <a:noFill/>
          <a:ln>
            <a:noFill/>
          </a:ln>
        </p:spPr>
        <p:txBody>
          <a:bodyPr lIns="91425" tIns="91425" rIns="91425" bIns="91425" anchor="t" anchorCtr="0"/>
          <a:lstStyle>
            <a:lvl1pPr marL="0" marR="0" indent="0" algn="l" rtl="0">
              <a:spcBef>
                <a:spcPts val="0"/>
              </a:spcBef>
              <a:spcAft>
                <a:spcPts val="0"/>
              </a:spcAft>
              <a:defRPr sz="1100" b="0" i="0" u="none" strike="noStrike" cap="small" baseline="0">
                <a:solidFill>
                  <a:srgbClr val="A6A49C"/>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15" name="Shape 115"/>
          <p:cNvSpPr/>
          <p:nvPr/>
        </p:nvSpPr>
        <p:spPr>
          <a:xfrm>
            <a:off x="6311902" y="5755005"/>
            <a:ext cx="1697037" cy="662939"/>
          </a:xfrm>
          <a:prstGeom prst="rect">
            <a:avLst/>
          </a:prstGeom>
          <a:noFill/>
          <a:ln>
            <a:noFill/>
          </a:ln>
        </p:spPr>
        <p:txBody>
          <a:bodyPr lIns="91425" tIns="91425" rIns="91425" bIns="91425" anchor="ctr" anchorCtr="0">
            <a:noAutofit/>
          </a:bodyPr>
          <a:lstStyle/>
          <a:p>
            <a:endParaRPr/>
          </a:p>
        </p:txBody>
      </p:sp>
    </p:spTree>
    <p:extLst>
      <p:ext uri="{BB962C8B-B14F-4D97-AF65-F5344CB8AC3E}">
        <p14:creationId xmlns:p14="http://schemas.microsoft.com/office/powerpoint/2010/main" val="19289463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8A203E-3491-C54C-90A8-7780A0421193}"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867738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8A203E-3491-C54C-90A8-7780A0421193}" type="datetimeFigureOut">
              <a:rPr lang="en-US" smtClean="0"/>
              <a:t>4/24/15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309056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8A203E-3491-C54C-90A8-7780A0421193}"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1379635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8A203E-3491-C54C-90A8-7780A0421193}" type="datetimeFigureOut">
              <a:rPr lang="en-US" smtClean="0"/>
              <a:t>4/24/15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1575246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8A203E-3491-C54C-90A8-7780A0421193}" type="datetimeFigureOut">
              <a:rPr lang="en-US" smtClean="0"/>
              <a:t>4/24/15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670099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8A203E-3491-C54C-90A8-7780A0421193}" type="datetimeFigureOut">
              <a:rPr lang="en-US" smtClean="0"/>
              <a:t>4/24/15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3045649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8A203E-3491-C54C-90A8-7780A0421193}"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87738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8A203E-3491-C54C-90A8-7780A0421193}" type="datetimeFigureOut">
              <a:rPr lang="en-US" smtClean="0"/>
              <a:t>4/24/15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4D686A-25DA-B34B-AA25-87AFF110281D}" type="slidenum">
              <a:rPr lang="en-US" smtClean="0"/>
              <a:t>‹#›</a:t>
            </a:fld>
            <a:endParaRPr lang="en-US"/>
          </a:p>
        </p:txBody>
      </p:sp>
    </p:spTree>
    <p:extLst>
      <p:ext uri="{BB962C8B-B14F-4D97-AF65-F5344CB8AC3E}">
        <p14:creationId xmlns:p14="http://schemas.microsoft.com/office/powerpoint/2010/main" val="14653187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8A203E-3491-C54C-90A8-7780A0421193}" type="datetimeFigureOut">
              <a:rPr lang="en-US" smtClean="0"/>
              <a:t>4/24/15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D686A-25DA-B34B-AA25-87AFF110281D}" type="slidenum">
              <a:rPr lang="en-US" smtClean="0"/>
              <a:t>‹#›</a:t>
            </a:fld>
            <a:endParaRPr lang="en-US"/>
          </a:p>
        </p:txBody>
      </p:sp>
    </p:spTree>
    <p:extLst>
      <p:ext uri="{BB962C8B-B14F-4D97-AF65-F5344CB8AC3E}">
        <p14:creationId xmlns:p14="http://schemas.microsoft.com/office/powerpoint/2010/main" val="1234286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6" r:id="rId12"/>
    <p:sldLayoutId id="2147483667"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comments" Target="../comments/commen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Shape 602"/>
          <p:cNvSpPr txBox="1">
            <a:spLocks noGrp="1"/>
          </p:cNvSpPr>
          <p:nvPr>
            <p:ph type="title"/>
          </p:nvPr>
        </p:nvSpPr>
        <p:spPr>
          <a:xfrm>
            <a:off x="378336" y="2785077"/>
            <a:ext cx="8074024" cy="990599"/>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SzPct val="25000"/>
              <a:buNone/>
            </a:pPr>
            <a:r>
              <a:rPr lang="en-US" sz="2200" b="1" i="0" u="none" strike="noStrike" cap="small" baseline="0">
                <a:solidFill>
                  <a:schemeClr val="dk2"/>
                </a:solidFill>
                <a:latin typeface="Arial"/>
                <a:ea typeface="Arial"/>
                <a:cs typeface="Arial"/>
                <a:sym typeface="Arial"/>
              </a:rPr>
              <a:t>The Manifesto</a:t>
            </a:r>
          </a:p>
        </p:txBody>
      </p:sp>
    </p:spTree>
    <p:extLst>
      <p:ext uri="{BB962C8B-B14F-4D97-AF65-F5344CB8AC3E}">
        <p14:creationId xmlns:p14="http://schemas.microsoft.com/office/powerpoint/2010/main" val="2900230064"/>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Life Is a Celebration</a:t>
            </a:r>
            <a:endParaRPr lang="en-US" dirty="0"/>
          </a:p>
        </p:txBody>
      </p:sp>
      <p:sp>
        <p:nvSpPr>
          <p:cNvPr id="4" name="Text Placeholder 3"/>
          <p:cNvSpPr>
            <a:spLocks noGrp="1"/>
          </p:cNvSpPr>
          <p:nvPr>
            <p:ph type="body" idx="1"/>
          </p:nvPr>
        </p:nvSpPr>
        <p:spPr>
          <a:xfrm>
            <a:off x="298718" y="1219200"/>
            <a:ext cx="8074424" cy="4377728"/>
          </a:xfrm>
        </p:spPr>
        <p:txBody>
          <a:bodyPr/>
          <a:lstStyle/>
          <a:p>
            <a:r>
              <a:rPr lang="en-US" dirty="0"/>
              <a:t>We are on this planet to celebrate life. To explore all that it has to offer, on land, on sea, in the skies. As human beings we are so lucky to have evolved, to have been able to conquer the limitations other creatures face, to be able to fly without wings, navigate the waters without fins, and travel over land at incredible speeds, speeds way beyond our innate physical capability.</a:t>
            </a:r>
          </a:p>
          <a:p>
            <a:r>
              <a:rPr lang="en-US" dirty="0"/>
              <a:t>Yet, we are still human; we still have limitations. We can fly, sail, and drive, but we still can get motion sickness, which can incapacitate even the most swashbuckling of sailors, mutate pleasure travel into a nauseating nightmare, turn a child green with grief. </a:t>
            </a:r>
          </a:p>
          <a:p>
            <a:r>
              <a:rPr lang="en-US" dirty="0"/>
              <a:t>We are still subject to the natural processes of our bodies, like menstrual symptoms, which for some women are so severe they can no longer work or play, but have to </a:t>
            </a:r>
            <a:r>
              <a:rPr lang="en-US" dirty="0" smtClean="0"/>
              <a:t>slow</a:t>
            </a:r>
            <a:endParaRPr lang="en-US" dirty="0"/>
          </a:p>
        </p:txBody>
      </p:sp>
    </p:spTree>
    <p:extLst>
      <p:ext uri="{BB962C8B-B14F-4D97-AF65-F5344CB8AC3E}">
        <p14:creationId xmlns:p14="http://schemas.microsoft.com/office/powerpoint/2010/main" val="225393351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Safe, Natural Solutions</a:t>
            </a:r>
            <a:endParaRPr lang="en-US" dirty="0"/>
          </a:p>
        </p:txBody>
      </p:sp>
      <p:sp>
        <p:nvSpPr>
          <p:cNvPr id="4" name="Text Placeholder 3"/>
          <p:cNvSpPr>
            <a:spLocks noGrp="1"/>
          </p:cNvSpPr>
          <p:nvPr>
            <p:ph type="body" idx="1"/>
          </p:nvPr>
        </p:nvSpPr>
        <p:spPr>
          <a:xfrm>
            <a:off x="308664" y="1219200"/>
            <a:ext cx="8074424" cy="4377728"/>
          </a:xfrm>
        </p:spPr>
        <p:txBody>
          <a:bodyPr/>
          <a:lstStyle/>
          <a:p>
            <a:pPr>
              <a:spcBef>
                <a:spcPts val="0"/>
              </a:spcBef>
            </a:pPr>
            <a:r>
              <a:rPr lang="en-US" dirty="0" smtClean="0"/>
              <a:t>way </a:t>
            </a:r>
            <a:r>
              <a:rPr lang="en-US" dirty="0"/>
              <a:t>down, sometimes for several days of each and every month, and wait for the storm to pass.</a:t>
            </a:r>
          </a:p>
          <a:p>
            <a:r>
              <a:rPr lang="en-US" dirty="0"/>
              <a:t>When in the throes of experiencing these debilitating discomforts, all the freedoms we have created for ourselves can slip away, and suddenly we feel trapped by our body’s reactions as we are forced to submit to our limitations.</a:t>
            </a:r>
          </a:p>
          <a:p>
            <a:r>
              <a:rPr lang="en-US" dirty="0"/>
              <a:t>It does not have to be that way. We at Centered Enterprises have invented solutions, safe, healthy, natural solutions that wrap together the </a:t>
            </a:r>
            <a:r>
              <a:rPr lang="en-US" dirty="0" err="1"/>
              <a:t>learnings</a:t>
            </a:r>
            <a:r>
              <a:rPr lang="en-US" dirty="0"/>
              <a:t> of thousands of years of human history and medicine, solutions that provide relief from debilitations, without causing any new ones</a:t>
            </a:r>
            <a:r>
              <a:rPr lang="en-US" dirty="0" smtClean="0"/>
              <a:t>.</a:t>
            </a:r>
            <a:endParaRPr lang="en-US" dirty="0"/>
          </a:p>
        </p:txBody>
      </p:sp>
    </p:spTree>
    <p:extLst>
      <p:ext uri="{BB962C8B-B14F-4D97-AF65-F5344CB8AC3E}">
        <p14:creationId xmlns:p14="http://schemas.microsoft.com/office/powerpoint/2010/main" val="183724376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Introducing the </a:t>
            </a:r>
            <a:r>
              <a:rPr lang="en-US" dirty="0" smtClean="0"/>
              <a:t>Go</a:t>
            </a:r>
            <a:r>
              <a:rPr lang="en-US" dirty="0" smtClean="0"/>
              <a:t> </a:t>
            </a:r>
            <a:r>
              <a:rPr lang="en-US" dirty="0" smtClean="0"/>
              <a:t>Patch</a:t>
            </a:r>
            <a:endParaRPr lang="en-US" dirty="0"/>
          </a:p>
        </p:txBody>
      </p:sp>
      <p:sp>
        <p:nvSpPr>
          <p:cNvPr id="4" name="Text Placeholder 3"/>
          <p:cNvSpPr>
            <a:spLocks noGrp="1"/>
          </p:cNvSpPr>
          <p:nvPr>
            <p:ph type="body" idx="1"/>
          </p:nvPr>
        </p:nvSpPr>
        <p:spPr>
          <a:xfrm>
            <a:off x="298718" y="1219200"/>
            <a:ext cx="8074424" cy="4377728"/>
          </a:xfrm>
        </p:spPr>
        <p:txBody>
          <a:bodyPr/>
          <a:lstStyle/>
          <a:p>
            <a:r>
              <a:rPr lang="en-US" dirty="0"/>
              <a:t>Introducing the </a:t>
            </a:r>
            <a:r>
              <a:rPr lang="en-US" dirty="0" smtClean="0"/>
              <a:t>Go</a:t>
            </a:r>
            <a:r>
              <a:rPr lang="en-US" dirty="0" smtClean="0"/>
              <a:t> </a:t>
            </a:r>
            <a:r>
              <a:rPr lang="en-US" dirty="0"/>
              <a:t>Patch, a </a:t>
            </a:r>
            <a:r>
              <a:rPr lang="en-US" dirty="0" smtClean="0"/>
              <a:t>series of products that </a:t>
            </a:r>
            <a:r>
              <a:rPr lang="en-US" dirty="0"/>
              <a:t>combine </a:t>
            </a:r>
            <a:r>
              <a:rPr lang="en-US" dirty="0" smtClean="0"/>
              <a:t>homeopathic remedies </a:t>
            </a:r>
            <a:r>
              <a:rPr lang="en-US" dirty="0"/>
              <a:t>and </a:t>
            </a:r>
            <a:r>
              <a:rPr lang="en-US" dirty="0" smtClean="0"/>
              <a:t>Eastern </a:t>
            </a:r>
            <a:r>
              <a:rPr lang="en-US" dirty="0"/>
              <a:t>healing arts, delivered in a unique form, through an earth-round patch applied on the human center line or </a:t>
            </a:r>
            <a:r>
              <a:rPr lang="en-US" dirty="0" smtClean="0"/>
              <a:t>meridian — the navel — a </a:t>
            </a:r>
            <a:r>
              <a:rPr lang="en-US" dirty="0"/>
              <a:t>discreet patch that issues relief through the body’s natural core, every human being’s original gateway to nourishment.</a:t>
            </a:r>
          </a:p>
          <a:p>
            <a:r>
              <a:rPr lang="en-US" dirty="0"/>
              <a:t>Conceived and developed by Nicole Burdock, </a:t>
            </a:r>
            <a:r>
              <a:rPr lang="en-US" dirty="0" smtClean="0"/>
              <a:t>an integrative health practitioner with </a:t>
            </a:r>
            <a:r>
              <a:rPr lang="en-US" dirty="0"/>
              <a:t>an undergraduate degree in Pre-Med and Biology, a Masters Degree in </a:t>
            </a:r>
            <a:r>
              <a:rPr lang="en-US" dirty="0" smtClean="0"/>
              <a:t>Eastern </a:t>
            </a:r>
            <a:r>
              <a:rPr lang="en-US" dirty="0"/>
              <a:t>Medicine, and years of additional education in </a:t>
            </a:r>
            <a:r>
              <a:rPr lang="en-US" dirty="0" err="1" smtClean="0"/>
              <a:t>Ayurvedic</a:t>
            </a:r>
            <a:r>
              <a:rPr lang="en-US" dirty="0" smtClean="0"/>
              <a:t> and Naturopathic Medicine</a:t>
            </a:r>
            <a:r>
              <a:rPr lang="en-US" dirty="0"/>
              <a:t>, our patches fuse remedies </a:t>
            </a:r>
            <a:r>
              <a:rPr lang="en-US" dirty="0" smtClean="0"/>
              <a:t>combined from </a:t>
            </a:r>
            <a:r>
              <a:rPr lang="en-US" dirty="0"/>
              <a:t>these several disciplines. Underlying the patch’s ability to provide relief is Nicole’s lifelong dedication to healing, fueled by her empathy, and by </a:t>
            </a:r>
            <a:r>
              <a:rPr lang="en-US" dirty="0" smtClean="0"/>
              <a:t>her</a:t>
            </a:r>
            <a:endParaRPr lang="en-US" dirty="0"/>
          </a:p>
        </p:txBody>
      </p:sp>
    </p:spTree>
    <p:extLst>
      <p:ext uri="{BB962C8B-B14F-4D97-AF65-F5344CB8AC3E}">
        <p14:creationId xmlns:p14="http://schemas.microsoft.com/office/powerpoint/2010/main" val="176170127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Born of Care, Concern, Empathy</a:t>
            </a:r>
            <a:endParaRPr lang="en-US" dirty="0"/>
          </a:p>
        </p:txBody>
      </p:sp>
      <p:sp>
        <p:nvSpPr>
          <p:cNvPr id="4" name="Text Placeholder 3"/>
          <p:cNvSpPr>
            <a:spLocks noGrp="1"/>
          </p:cNvSpPr>
          <p:nvPr>
            <p:ph type="body" idx="1"/>
          </p:nvPr>
        </p:nvSpPr>
        <p:spPr>
          <a:xfrm>
            <a:off x="298718" y="1219200"/>
            <a:ext cx="8074424" cy="4377728"/>
          </a:xfrm>
        </p:spPr>
        <p:txBody>
          <a:bodyPr/>
          <a:lstStyle/>
          <a:p>
            <a:r>
              <a:rPr lang="en-US" dirty="0"/>
              <a:t>knowledge which </a:t>
            </a:r>
            <a:r>
              <a:rPr lang="en-US" dirty="0" smtClean="0"/>
              <a:t>has been </a:t>
            </a:r>
            <a:r>
              <a:rPr lang="en-US" dirty="0"/>
              <a:t>refined </a:t>
            </a:r>
            <a:r>
              <a:rPr lang="en-US" dirty="0" smtClean="0"/>
              <a:t>through more </a:t>
            </a:r>
            <a:r>
              <a:rPr lang="en-US" dirty="0"/>
              <a:t>than a </a:t>
            </a:r>
            <a:r>
              <a:rPr lang="en-US" dirty="0" smtClean="0"/>
              <a:t>decade of </a:t>
            </a:r>
            <a:r>
              <a:rPr lang="en-US" dirty="0"/>
              <a:t>experience treating patients in her own clinics in Slovenia, </a:t>
            </a:r>
            <a:r>
              <a:rPr lang="en-US" dirty="0" smtClean="0"/>
              <a:t>Italy, Brazil</a:t>
            </a:r>
            <a:r>
              <a:rPr lang="en-US" dirty="0"/>
              <a:t>, </a:t>
            </a:r>
            <a:r>
              <a:rPr lang="en-US" dirty="0" smtClean="0"/>
              <a:t>Chicago, Santa Monica </a:t>
            </a:r>
            <a:r>
              <a:rPr lang="en-US" dirty="0"/>
              <a:t>and the Bay Area.</a:t>
            </a:r>
          </a:p>
          <a:p>
            <a:r>
              <a:rPr lang="en-US" dirty="0" smtClean="0"/>
              <a:t>The </a:t>
            </a:r>
            <a:r>
              <a:rPr lang="en-US" dirty="0" smtClean="0"/>
              <a:t>Go</a:t>
            </a:r>
            <a:r>
              <a:rPr lang="en-US" dirty="0" smtClean="0"/>
              <a:t> </a:t>
            </a:r>
            <a:r>
              <a:rPr lang="en-US" dirty="0"/>
              <a:t>Patch was born of care, born of concern for people suffering from the effects of chemotherapy and crippling seasickness, born of sympathy for the helpless feeling parents have as they watch their children agonize from carsickness, born of empathy for women in the grip of the natural monthly side effect of simply being a woman</a:t>
            </a:r>
            <a:r>
              <a:rPr lang="en-US" dirty="0" smtClean="0"/>
              <a:t>. It springs from the notion that our world already offers all we need in order to heal, or prevent discomfort, and that we need not turn to artificial chemical remedies, but that instead, a balanced natural remedy awaits our use.</a:t>
            </a:r>
            <a:endParaRPr lang="en-US" dirty="0"/>
          </a:p>
        </p:txBody>
      </p:sp>
    </p:spTree>
    <p:extLst>
      <p:ext uri="{BB962C8B-B14F-4D97-AF65-F5344CB8AC3E}">
        <p14:creationId xmlns:p14="http://schemas.microsoft.com/office/powerpoint/2010/main" val="40693439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Life with No Side Effects</a:t>
            </a:r>
            <a:endParaRPr lang="en-US" dirty="0"/>
          </a:p>
        </p:txBody>
      </p:sp>
      <p:sp>
        <p:nvSpPr>
          <p:cNvPr id="4" name="Text Placeholder 3"/>
          <p:cNvSpPr>
            <a:spLocks noGrp="1"/>
          </p:cNvSpPr>
          <p:nvPr>
            <p:ph type="body" idx="1"/>
          </p:nvPr>
        </p:nvSpPr>
        <p:spPr>
          <a:xfrm>
            <a:off x="298718" y="1219200"/>
            <a:ext cx="8074424" cy="4377728"/>
          </a:xfrm>
        </p:spPr>
        <p:txBody>
          <a:bodyPr/>
          <a:lstStyle/>
          <a:p>
            <a:r>
              <a:rPr lang="en-US" dirty="0" smtClean="0"/>
              <a:t>In fact, unlike </a:t>
            </a:r>
            <a:r>
              <a:rPr lang="en-US" dirty="0"/>
              <a:t>the ingredients in the Scopolamine Patch, Dramamine, Midol, and others, the </a:t>
            </a:r>
            <a:r>
              <a:rPr lang="en-US" dirty="0" smtClean="0"/>
              <a:t>Go</a:t>
            </a:r>
            <a:r>
              <a:rPr lang="en-US" dirty="0" smtClean="0"/>
              <a:t> </a:t>
            </a:r>
            <a:r>
              <a:rPr lang="en-US" dirty="0"/>
              <a:t>Patch ingredients have no side effects; rather, </a:t>
            </a:r>
            <a:r>
              <a:rPr lang="en-US" dirty="0" smtClean="0"/>
              <a:t>our patch </a:t>
            </a:r>
            <a:r>
              <a:rPr lang="en-US" dirty="0"/>
              <a:t>is absolutely safe, </a:t>
            </a:r>
            <a:r>
              <a:rPr lang="en-US" dirty="0" smtClean="0"/>
              <a:t>for children</a:t>
            </a:r>
            <a:r>
              <a:rPr lang="en-US" dirty="0"/>
              <a:t>, for </a:t>
            </a:r>
            <a:r>
              <a:rPr lang="en-US" dirty="0" smtClean="0"/>
              <a:t>pregnant women</a:t>
            </a:r>
            <a:r>
              <a:rPr lang="en-US" dirty="0"/>
              <a:t>, for the elderly, for everyone and anyone as it delivers relief, release from debilitating discomfort.</a:t>
            </a:r>
          </a:p>
          <a:p>
            <a:r>
              <a:rPr lang="en-US" dirty="0"/>
              <a:t>At its core, the </a:t>
            </a:r>
            <a:r>
              <a:rPr lang="en-US" dirty="0" smtClean="0"/>
              <a:t>Go</a:t>
            </a:r>
            <a:r>
              <a:rPr lang="en-US" dirty="0" smtClean="0"/>
              <a:t> </a:t>
            </a:r>
            <a:r>
              <a:rPr lang="en-US" dirty="0"/>
              <a:t>Patch offers freedom. The freedom to </a:t>
            </a:r>
            <a:r>
              <a:rPr lang="en-US" dirty="0" smtClean="0"/>
              <a:t>dance, to fly</a:t>
            </a:r>
            <a:r>
              <a:rPr lang="en-US" dirty="0"/>
              <a:t>, to </a:t>
            </a:r>
            <a:r>
              <a:rPr lang="en-US" dirty="0" smtClean="0"/>
              <a:t>float, </a:t>
            </a:r>
            <a:r>
              <a:rPr lang="en-US" dirty="0"/>
              <a:t>to drive, ride, </a:t>
            </a:r>
            <a:r>
              <a:rPr lang="en-US" dirty="0" smtClean="0"/>
              <a:t>walk, garden, fish</a:t>
            </a:r>
            <a:r>
              <a:rPr lang="en-US" dirty="0"/>
              <a:t>, climb, explore, </a:t>
            </a:r>
            <a:r>
              <a:rPr lang="en-US" dirty="0" smtClean="0"/>
              <a:t>to be able to help without handicap, work </a:t>
            </a:r>
            <a:r>
              <a:rPr lang="en-US" dirty="0"/>
              <a:t>without weakness, enjoy experience without encumbrance, to </a:t>
            </a:r>
            <a:r>
              <a:rPr lang="en-US" dirty="0" smtClean="0"/>
              <a:t>be able to love </a:t>
            </a:r>
            <a:r>
              <a:rPr lang="en-US" dirty="0"/>
              <a:t>all </a:t>
            </a:r>
            <a:r>
              <a:rPr lang="en-US" dirty="0" smtClean="0"/>
              <a:t>that life </a:t>
            </a:r>
            <a:r>
              <a:rPr lang="en-US" dirty="0"/>
              <a:t>has to offer, </a:t>
            </a:r>
            <a:r>
              <a:rPr lang="en-US" dirty="0" smtClean="0"/>
              <a:t>to </a:t>
            </a:r>
            <a:r>
              <a:rPr lang="en-US" dirty="0"/>
              <a:t>live </a:t>
            </a:r>
            <a:r>
              <a:rPr lang="en-US" dirty="0" smtClean="0"/>
              <a:t>fully, freely, expressively. Freedom. Without </a:t>
            </a:r>
            <a:r>
              <a:rPr lang="en-US" dirty="0"/>
              <a:t>side effects.</a:t>
            </a:r>
          </a:p>
        </p:txBody>
      </p:sp>
    </p:spTree>
    <p:extLst>
      <p:ext uri="{BB962C8B-B14F-4D97-AF65-F5344CB8AC3E}">
        <p14:creationId xmlns:p14="http://schemas.microsoft.com/office/powerpoint/2010/main" val="141515891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1331</TotalTime>
  <Words>723</Words>
  <Application>Microsoft Macintosh PowerPoint</Application>
  <PresentationFormat>On-screen Show (4:3)</PresentationFormat>
  <Paragraphs>19</Paragraphs>
  <Slides>6</Slides>
  <Notes>2</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The Manifesto</vt:lpstr>
      <vt:lpstr>Life Is a Celebration</vt:lpstr>
      <vt:lpstr>Safe, Natural Solutions</vt:lpstr>
      <vt:lpstr>Introducing the Go Patch</vt:lpstr>
      <vt:lpstr>Born of Care, Concern, Empathy</vt:lpstr>
      <vt:lpstr>Life with No Side Effects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Manifesto</dc:title>
  <dc:creator>Apple Users</dc:creator>
  <cp:lastModifiedBy>Apple Users</cp:lastModifiedBy>
  <cp:revision>5</cp:revision>
  <dcterms:created xsi:type="dcterms:W3CDTF">2015-04-23T20:35:47Z</dcterms:created>
  <dcterms:modified xsi:type="dcterms:W3CDTF">2015-04-24T18:50:07Z</dcterms:modified>
</cp:coreProperties>
</file>